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ilson Pro 1" panose="020B0604020202020204" charset="-18"/>
      <p:regular r:id="rId23"/>
    </p:embeddedFont>
    <p:embeddedFont>
      <p:font typeface="Filson Pro 2" panose="020B0604020202020204" charset="-1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datakhk.cz/pages/kultur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prokreativitu.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prokreativitu" TargetMode="Externa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kcharouzkova@khk.cz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datakhk.cz/search?collection=Dataset&amp;tags=Kultu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khk.cz/search?tags=Kultur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541" y="8869051"/>
            <a:ext cx="2677553" cy="1181273"/>
          </a:xfrm>
          <a:custGeom>
            <a:avLst/>
            <a:gdLst/>
            <a:ahLst/>
            <a:cxnLst/>
            <a:rect l="l" t="t" r="r" b="b"/>
            <a:pathLst>
              <a:path w="2677553" h="1181273">
                <a:moveTo>
                  <a:pt x="0" y="0"/>
                </a:moveTo>
                <a:lnTo>
                  <a:pt x="2677553" y="0"/>
                </a:lnTo>
                <a:lnTo>
                  <a:pt x="2677553" y="1181273"/>
                </a:lnTo>
                <a:lnTo>
                  <a:pt x="0" y="1181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70347" y="1833154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3"/>
                </a:lnTo>
                <a:lnTo>
                  <a:pt x="0" y="804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82935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07054" y="414300"/>
            <a:ext cx="3872731" cy="4446614"/>
          </a:xfrm>
          <a:custGeom>
            <a:avLst/>
            <a:gdLst/>
            <a:ahLst/>
            <a:cxnLst/>
            <a:rect l="l" t="t" r="r" b="b"/>
            <a:pathLst>
              <a:path w="3872731" h="4446614">
                <a:moveTo>
                  <a:pt x="0" y="0"/>
                </a:moveTo>
                <a:lnTo>
                  <a:pt x="3872731" y="0"/>
                </a:lnTo>
                <a:lnTo>
                  <a:pt x="3872731" y="4446614"/>
                </a:lnTo>
                <a:lnTo>
                  <a:pt x="0" y="4446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9318" y="3169163"/>
            <a:ext cx="11556233" cy="255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Kulturní prostředí </a:t>
            </a:r>
          </a:p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Královéhradeckého kraje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66037" y="8114414"/>
            <a:ext cx="5502987" cy="120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9/10/2024</a:t>
            </a:r>
          </a:p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cs-CZ" sz="3399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Martin Karas</a:t>
            </a:r>
            <a:endParaRPr lang="en-US" sz="3399" dirty="0">
              <a:solidFill>
                <a:srgbClr val="3E5596"/>
              </a:solidFill>
              <a:latin typeface="Filson Pro 1"/>
              <a:ea typeface="Filson Pro 1"/>
              <a:cs typeface="Filson Pro 1"/>
              <a:sym typeface="Filson Pro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19318" y="5815313"/>
            <a:ext cx="8628513" cy="117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poznáváme a sdílíme</a:t>
            </a:r>
          </a:p>
        </p:txBody>
      </p:sp>
      <p:sp>
        <p:nvSpPr>
          <p:cNvPr id="9" name="Freeform 9"/>
          <p:cNvSpPr/>
          <p:nvPr/>
        </p:nvSpPr>
        <p:spPr>
          <a:xfrm>
            <a:off x="14990918" y="6488717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3"/>
                </a:lnTo>
                <a:lnTo>
                  <a:pt x="0" y="804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694271" y="5816353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3"/>
                </a:lnTo>
                <a:lnTo>
                  <a:pt x="0" y="738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13504842" y="9228150"/>
            <a:ext cx="4364182" cy="608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Královéhradecký kraj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78032" y="6165637"/>
            <a:ext cx="9284148" cy="3513792"/>
          </a:xfrm>
          <a:custGeom>
            <a:avLst/>
            <a:gdLst/>
            <a:ahLst/>
            <a:cxnLst/>
            <a:rect l="l" t="t" r="r" b="b"/>
            <a:pathLst>
              <a:path w="9284148" h="3513792">
                <a:moveTo>
                  <a:pt x="0" y="0"/>
                </a:moveTo>
                <a:lnTo>
                  <a:pt x="9284148" y="0"/>
                </a:lnTo>
                <a:lnTo>
                  <a:pt x="9284148" y="3513792"/>
                </a:lnTo>
                <a:lnTo>
                  <a:pt x="0" y="3513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Data o kultuře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545" y="2485768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Otevřená</a:t>
            </a:r>
            <a:r>
              <a:rPr lang="en-US" sz="3200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data </a:t>
            </a:r>
            <a:r>
              <a:rPr lang="en-US" sz="3200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Královéhradeckého</a:t>
            </a:r>
            <a:r>
              <a:rPr lang="en-US" sz="3200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3200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kraje</a:t>
            </a:r>
            <a:r>
              <a:rPr lang="en-US" sz="3200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3200" u="sng" dirty="0" err="1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4" tooltip="https://www.datakhk.cz/pages/kultu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Kultura</a:t>
            </a:r>
            <a:r>
              <a:rPr lang="en-US" sz="3200" u="sng" dirty="0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4" tooltip="https://www.datakhk.cz/pages/kultu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(datakhk.cz)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5679" y="3318807"/>
            <a:ext cx="15595899" cy="255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sdílení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dat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k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dalšímu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využití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v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regionu</a:t>
            </a:r>
            <a:endParaRPr lang="en-US" sz="2902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data o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infrastruktuře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její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mapová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zobrazení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GIS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příběhy</a:t>
            </a:r>
            <a:endParaRPr lang="en-US" sz="2902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každoroční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analýzy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finančních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toků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–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výdaje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kraje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na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kulturu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výdaje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ORP a SORP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na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kulturu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analýzy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dotačních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titulů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i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individuálních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žádostí</a:t>
            </a:r>
            <a:endParaRPr lang="en-US" sz="2902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každoroční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analýzy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návštěvnosti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zřizovaných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organizací</a:t>
            </a:r>
            <a:endParaRPr lang="en-US" sz="2902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6403" y="2002767"/>
            <a:ext cx="9884660" cy="3723531"/>
          </a:xfrm>
          <a:custGeom>
            <a:avLst/>
            <a:gdLst/>
            <a:ahLst/>
            <a:cxnLst/>
            <a:rect l="l" t="t" r="r" b="b"/>
            <a:pathLst>
              <a:path w="9884660" h="3723531">
                <a:moveTo>
                  <a:pt x="0" y="0"/>
                </a:moveTo>
                <a:lnTo>
                  <a:pt x="9884660" y="0"/>
                </a:lnTo>
                <a:lnTo>
                  <a:pt x="9884660" y="3723531"/>
                </a:lnTo>
                <a:lnTo>
                  <a:pt x="0" y="3723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71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28703" y="5351958"/>
            <a:ext cx="10261217" cy="4758337"/>
          </a:xfrm>
          <a:custGeom>
            <a:avLst/>
            <a:gdLst/>
            <a:ahLst/>
            <a:cxnLst/>
            <a:rect l="l" t="t" r="r" b="b"/>
            <a:pathLst>
              <a:path w="10261217" h="4758337">
                <a:moveTo>
                  <a:pt x="0" y="0"/>
                </a:moveTo>
                <a:lnTo>
                  <a:pt x="10261217" y="0"/>
                </a:lnTo>
                <a:lnTo>
                  <a:pt x="10261217" y="4758336"/>
                </a:lnTo>
                <a:lnTo>
                  <a:pt x="0" y="4758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95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Data o kultuře</a:t>
            </a:r>
          </a:p>
        </p:txBody>
      </p:sp>
      <p:sp>
        <p:nvSpPr>
          <p:cNvPr id="6" name="Freeform 6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4288" y="2091982"/>
            <a:ext cx="6769225" cy="7333327"/>
          </a:xfrm>
          <a:custGeom>
            <a:avLst/>
            <a:gdLst/>
            <a:ahLst/>
            <a:cxnLst/>
            <a:rect l="l" t="t" r="r" b="b"/>
            <a:pathLst>
              <a:path w="6769225" h="7333327">
                <a:moveTo>
                  <a:pt x="0" y="0"/>
                </a:moveTo>
                <a:lnTo>
                  <a:pt x="6769225" y="0"/>
                </a:lnTo>
                <a:lnTo>
                  <a:pt x="6769225" y="7333327"/>
                </a:lnTo>
                <a:lnTo>
                  <a:pt x="0" y="73333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07969" y="2677544"/>
            <a:ext cx="8062764" cy="6747765"/>
          </a:xfrm>
          <a:custGeom>
            <a:avLst/>
            <a:gdLst/>
            <a:ahLst/>
            <a:cxnLst/>
            <a:rect l="l" t="t" r="r" b="b"/>
            <a:pathLst>
              <a:path w="8062764" h="6747765">
                <a:moveTo>
                  <a:pt x="0" y="0"/>
                </a:moveTo>
                <a:lnTo>
                  <a:pt x="8062764" y="0"/>
                </a:lnTo>
                <a:lnTo>
                  <a:pt x="8062764" y="6747765"/>
                </a:lnTo>
                <a:lnTo>
                  <a:pt x="0" y="6747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Data o kultuře</a:t>
            </a:r>
          </a:p>
        </p:txBody>
      </p:sp>
      <p:sp>
        <p:nvSpPr>
          <p:cNvPr id="6" name="Freeform 6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541" y="8869051"/>
            <a:ext cx="2677553" cy="1181273"/>
          </a:xfrm>
          <a:custGeom>
            <a:avLst/>
            <a:gdLst/>
            <a:ahLst/>
            <a:cxnLst/>
            <a:rect l="l" t="t" r="r" b="b"/>
            <a:pathLst>
              <a:path w="2677553" h="1181273">
                <a:moveTo>
                  <a:pt x="0" y="0"/>
                </a:moveTo>
                <a:lnTo>
                  <a:pt x="2677553" y="0"/>
                </a:lnTo>
                <a:lnTo>
                  <a:pt x="2677553" y="1181273"/>
                </a:lnTo>
                <a:lnTo>
                  <a:pt x="0" y="1181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4315" y="626473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87330" y="1430927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3"/>
                </a:lnTo>
                <a:lnTo>
                  <a:pt x="0" y="804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01337" y="4282025"/>
            <a:ext cx="4763209" cy="5481918"/>
          </a:xfrm>
          <a:custGeom>
            <a:avLst/>
            <a:gdLst/>
            <a:ahLst/>
            <a:cxnLst/>
            <a:rect l="l" t="t" r="r" b="b"/>
            <a:pathLst>
              <a:path w="4763209" h="5481918">
                <a:moveTo>
                  <a:pt x="0" y="0"/>
                </a:moveTo>
                <a:lnTo>
                  <a:pt x="4763209" y="0"/>
                </a:lnTo>
                <a:lnTo>
                  <a:pt x="4763209" y="5481918"/>
                </a:lnTo>
                <a:lnTo>
                  <a:pt x="0" y="5481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0541" y="4110575"/>
            <a:ext cx="12422142" cy="234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Komunikujeme </a:t>
            </a:r>
          </a:p>
          <a:p>
            <a:pPr algn="l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 místními kulturními subjekty</a:t>
            </a:r>
          </a:p>
        </p:txBody>
      </p:sp>
      <p:sp>
        <p:nvSpPr>
          <p:cNvPr id="8" name="Freeform 8"/>
          <p:cNvSpPr/>
          <p:nvPr/>
        </p:nvSpPr>
        <p:spPr>
          <a:xfrm>
            <a:off x="-1669184" y="5295900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3"/>
                </a:lnTo>
                <a:lnTo>
                  <a:pt x="0" y="738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75938" y="4703946"/>
            <a:ext cx="9993751" cy="5468754"/>
          </a:xfrm>
          <a:custGeom>
            <a:avLst/>
            <a:gdLst/>
            <a:ahLst/>
            <a:cxnLst/>
            <a:rect l="l" t="t" r="r" b="b"/>
            <a:pathLst>
              <a:path w="9993751" h="5847636">
                <a:moveTo>
                  <a:pt x="0" y="0"/>
                </a:moveTo>
                <a:lnTo>
                  <a:pt x="9993751" y="0"/>
                </a:lnTo>
                <a:lnTo>
                  <a:pt x="9993751" y="5847637"/>
                </a:lnTo>
                <a:lnTo>
                  <a:pt x="0" y="5847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Web pro kulturní aktéry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545" y="2087336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u="sng" dirty="0" err="1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4" tooltip="https://www.prokreativitu.c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Královéhradecký</a:t>
            </a:r>
            <a:r>
              <a:rPr lang="en-US" sz="3200" u="sng" dirty="0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4" tooltip="https://www.prokreativitu.c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dirty="0" err="1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4" tooltip="https://www.prokreativitu.c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kraj</a:t>
            </a:r>
            <a:r>
              <a:rPr lang="en-US" sz="3200" u="sng" dirty="0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4" tooltip="https://www.prokreativitu.c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prokreativitu.cz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545" y="5920738"/>
            <a:ext cx="6556517" cy="408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dostupná kultura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kreativní muzejnictví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kreativní vouchery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kreativní vzdělávání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mapování KKO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síťování a diskuse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udržitelná kultura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veřejný prostor a architektura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545" y="2860216"/>
            <a:ext cx="16679769" cy="224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Novinky z kraje, rozhovory, fakta pro kulturní advokacii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Informace o plnění strategie – akční plány, pozvánky na setkání, vyhodnocení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Granty a dotace – fundraisingové příležitosti, které pro kulturní a kreativní segment v kraji sledujeme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9545" y="5321786"/>
            <a:ext cx="16679769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Témata v krajské kultuře:</a:t>
            </a:r>
          </a:p>
        </p:txBody>
      </p:sp>
      <p:sp>
        <p:nvSpPr>
          <p:cNvPr id="9" name="Freeform 9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Síťování aktérů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545" y="2262882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Setkávání jako základní příležitost a „povinnost“ veřejné správy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545" y="2977986"/>
            <a:ext cx="16191701" cy="3572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pravidelná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a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tematická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setkávání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ředitelů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zřizovaných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organizací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(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např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.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tematické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propojení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s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cestovním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ruchem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)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pravidelná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setkávání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zástupců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obcí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v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regionu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(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např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.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téma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dotačních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podpory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)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každoroční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platforma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aktérů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kultury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v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kraji</a:t>
            </a:r>
            <a:endParaRPr lang="en-US" sz="2902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oborová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setkání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(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např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.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domy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nebo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rezidenční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místa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)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setkání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s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pozvaným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zahraničním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expertem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(Nancy Duxbury)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veřejná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projednání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pro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nové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náplně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brownfieldů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(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Josefov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klášter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2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Opočno</a:t>
            </a:r>
            <a:r>
              <a:rPr lang="en-US" sz="2902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)</a:t>
            </a:r>
          </a:p>
        </p:txBody>
      </p:sp>
      <p:sp>
        <p:nvSpPr>
          <p:cNvPr id="7" name="Freeform 7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5F38E-C670-4C0F-B7CF-A5FD221EB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6670513"/>
            <a:ext cx="8278940" cy="34270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9545" y="639256"/>
            <a:ext cx="16977093" cy="948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  <a:spcBef>
                <a:spcPct val="0"/>
              </a:spcBef>
            </a:pPr>
            <a:r>
              <a:rPr lang="en-US" sz="54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Podpora budování PR kulturního segmentu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87336"/>
            <a:ext cx="15261051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2 x ročně setkávání s PR pracovníky příspěvkových organizací a o.p.s. KHK</a:t>
            </a:r>
          </a:p>
        </p:txBody>
      </p:sp>
      <p:sp>
        <p:nvSpPr>
          <p:cNvPr id="5" name="Freeform 5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1028700" y="6914772"/>
            <a:ext cx="16520775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Brandová a komunikační strategie nového budovaného projektu v centru HK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48949"/>
            <a:ext cx="16520775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Školení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615084"/>
            <a:ext cx="16520775" cy="280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Budování vlastní značky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Canva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Mediální propagace umění a kultury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Meta Business Manager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AI pro PR kulturních institucí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776386"/>
            <a:ext cx="16520775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Facebooková</a:t>
            </a:r>
            <a:r>
              <a:rPr lang="en-US" sz="3200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3200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stránka</a:t>
            </a:r>
            <a:r>
              <a:rPr lang="en-US" sz="3200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3200" u="sng" dirty="0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5" tooltip="https://www.facebook.com/prokreativit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www.facebook.com/prokreativitu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437975"/>
            <a:ext cx="16520775" cy="111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komunikace s kulturními aktéry a zájemci o kulturu v KHK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upozornění na zajímavé dotace, konference, setkání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541" y="8869051"/>
            <a:ext cx="2677553" cy="1181273"/>
          </a:xfrm>
          <a:custGeom>
            <a:avLst/>
            <a:gdLst/>
            <a:ahLst/>
            <a:cxnLst/>
            <a:rect l="l" t="t" r="r" b="b"/>
            <a:pathLst>
              <a:path w="2677553" h="1181273">
                <a:moveTo>
                  <a:pt x="0" y="0"/>
                </a:moveTo>
                <a:lnTo>
                  <a:pt x="2677553" y="0"/>
                </a:lnTo>
                <a:lnTo>
                  <a:pt x="2677553" y="1181273"/>
                </a:lnTo>
                <a:lnTo>
                  <a:pt x="0" y="1181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70347" y="1833154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3"/>
                </a:lnTo>
                <a:lnTo>
                  <a:pt x="0" y="804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5372" y="1028700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07054" y="414300"/>
            <a:ext cx="3872731" cy="4446614"/>
          </a:xfrm>
          <a:custGeom>
            <a:avLst/>
            <a:gdLst/>
            <a:ahLst/>
            <a:cxnLst/>
            <a:rect l="l" t="t" r="r" b="b"/>
            <a:pathLst>
              <a:path w="3872731" h="4446614">
                <a:moveTo>
                  <a:pt x="0" y="0"/>
                </a:moveTo>
                <a:lnTo>
                  <a:pt x="3872731" y="0"/>
                </a:lnTo>
                <a:lnTo>
                  <a:pt x="3872731" y="4446614"/>
                </a:lnTo>
                <a:lnTo>
                  <a:pt x="0" y="4446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9318" y="3169163"/>
            <a:ext cx="6259170" cy="255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Děkuji</a:t>
            </a:r>
          </a:p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za pozornost.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83810" y="9107594"/>
            <a:ext cx="2364338" cy="608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9/10/2024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9318" y="5965521"/>
            <a:ext cx="5190043" cy="699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cs-CZ" sz="4200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Martin Karas</a:t>
            </a:r>
            <a:endParaRPr lang="en-US" sz="4200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990918" y="6488717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3"/>
                </a:lnTo>
                <a:lnTo>
                  <a:pt x="0" y="804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19318" y="6601764"/>
            <a:ext cx="4818378" cy="651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  <a:spcBef>
                <a:spcPct val="0"/>
              </a:spcBef>
            </a:pPr>
            <a:r>
              <a:rPr lang="cs-CZ" sz="3900" u="sng" dirty="0">
                <a:solidFill>
                  <a:srgbClr val="5693A9"/>
                </a:solidFill>
                <a:latin typeface="Filson Pro 2"/>
                <a:ea typeface="Filson Pro 2"/>
                <a:cs typeface="Filson Pro 2"/>
                <a:sym typeface="Filson Pro 2"/>
                <a:hlinkClick r:id="rId5" tooltip="mailto:kcharouzkova@khk.c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mkaras@khk.cz</a:t>
            </a:r>
            <a:endParaRPr lang="en-US" sz="3900" u="sng" dirty="0">
              <a:solidFill>
                <a:srgbClr val="5693A9"/>
              </a:solidFill>
              <a:latin typeface="Filson Pro 2"/>
              <a:ea typeface="Filson Pro 2"/>
              <a:cs typeface="Filson Pro 2"/>
              <a:sym typeface="Filson Pro 2"/>
              <a:hlinkClick r:id="rId5" tooltip="mailto:kcharouzkova@khk.cz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4869505" y="5719795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3"/>
                </a:lnTo>
                <a:lnTo>
                  <a:pt x="0" y="73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79563" y="5143500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0" y="0"/>
                </a:lnTo>
                <a:lnTo>
                  <a:pt x="14770520" y="73853"/>
                </a:lnTo>
                <a:lnTo>
                  <a:pt x="0" y="73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380541" y="8869051"/>
            <a:ext cx="2677553" cy="1181273"/>
          </a:xfrm>
          <a:custGeom>
            <a:avLst/>
            <a:gdLst/>
            <a:ahLst/>
            <a:cxnLst/>
            <a:rect l="l" t="t" r="r" b="b"/>
            <a:pathLst>
              <a:path w="2677553" h="1181273">
                <a:moveTo>
                  <a:pt x="0" y="0"/>
                </a:moveTo>
                <a:lnTo>
                  <a:pt x="2677553" y="0"/>
                </a:lnTo>
                <a:lnTo>
                  <a:pt x="2677553" y="1181273"/>
                </a:lnTo>
                <a:lnTo>
                  <a:pt x="0" y="1181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05171" y="3330095"/>
            <a:ext cx="2974323" cy="5928205"/>
          </a:xfrm>
          <a:custGeom>
            <a:avLst/>
            <a:gdLst/>
            <a:ahLst/>
            <a:cxnLst/>
            <a:rect l="l" t="t" r="r" b="b"/>
            <a:pathLst>
              <a:path w="2974323" h="5928205">
                <a:moveTo>
                  <a:pt x="0" y="0"/>
                </a:moveTo>
                <a:lnTo>
                  <a:pt x="2974323" y="0"/>
                </a:lnTo>
                <a:lnTo>
                  <a:pt x="2974323" y="5928205"/>
                </a:lnTo>
                <a:lnTo>
                  <a:pt x="0" y="59282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6312" y="3947292"/>
            <a:ext cx="8703062" cy="234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Poznáváme </a:t>
            </a:r>
          </a:p>
          <a:p>
            <a:pPr algn="l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své kulturní subjekty</a:t>
            </a:r>
          </a:p>
        </p:txBody>
      </p:sp>
      <p:sp>
        <p:nvSpPr>
          <p:cNvPr id="7" name="Freeform 7"/>
          <p:cNvSpPr/>
          <p:nvPr/>
        </p:nvSpPr>
        <p:spPr>
          <a:xfrm>
            <a:off x="414315" y="626473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87330" y="1430927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3"/>
                </a:lnTo>
                <a:lnTo>
                  <a:pt x="0" y="804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33121" y="6347281"/>
            <a:ext cx="5021758" cy="3347839"/>
          </a:xfrm>
          <a:custGeom>
            <a:avLst/>
            <a:gdLst/>
            <a:ahLst/>
            <a:cxnLst/>
            <a:rect l="l" t="t" r="r" b="b"/>
            <a:pathLst>
              <a:path w="5021758" h="3347839">
                <a:moveTo>
                  <a:pt x="0" y="0"/>
                </a:moveTo>
                <a:lnTo>
                  <a:pt x="5021758" y="0"/>
                </a:lnTo>
                <a:lnTo>
                  <a:pt x="5021758" y="3347838"/>
                </a:lnTo>
                <a:lnTo>
                  <a:pt x="0" y="3347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9545" y="6347281"/>
            <a:ext cx="5021758" cy="3347839"/>
          </a:xfrm>
          <a:custGeom>
            <a:avLst/>
            <a:gdLst/>
            <a:ahLst/>
            <a:cxnLst/>
            <a:rect l="l" t="t" r="r" b="b"/>
            <a:pathLst>
              <a:path w="5021758" h="3347839">
                <a:moveTo>
                  <a:pt x="0" y="0"/>
                </a:moveTo>
                <a:lnTo>
                  <a:pt x="5021758" y="0"/>
                </a:lnTo>
                <a:lnTo>
                  <a:pt x="5021758" y="3347838"/>
                </a:lnTo>
                <a:lnTo>
                  <a:pt x="0" y="3347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37542" y="6347281"/>
            <a:ext cx="5021758" cy="3347839"/>
          </a:xfrm>
          <a:custGeom>
            <a:avLst/>
            <a:gdLst/>
            <a:ahLst/>
            <a:cxnLst/>
            <a:rect l="l" t="t" r="r" b="b"/>
            <a:pathLst>
              <a:path w="5021758" h="3347839">
                <a:moveTo>
                  <a:pt x="0" y="0"/>
                </a:moveTo>
                <a:lnTo>
                  <a:pt x="5021758" y="0"/>
                </a:lnTo>
                <a:lnTo>
                  <a:pt x="5021758" y="3347838"/>
                </a:lnTo>
                <a:lnTo>
                  <a:pt x="0" y="33478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Strategie kultury a památkové péče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545" y="1928743"/>
            <a:ext cx="16158631" cy="168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Kvalitní znalost kulturních subjektů, aktivit a infrastruktury je základní předpoklad pro běžné fungování kultury (pro nastavení komunikace, podpory, …) i pro nastavení fungování v období krize.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9545" y="4265099"/>
            <a:ext cx="16158631" cy="168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Sběr informací o kultuře na území kraje započal systematicky v rámci přípravy </a:t>
            </a:r>
            <a:r>
              <a:rPr lang="en-US" sz="3200" u="sng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Strategie rozvoje kultury, kulturního dědictví a kulturních a kreativních odvětví Královéhradeckého kraje 2022 – 2030</a:t>
            </a: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v letech 2019 až 2020.</a:t>
            </a:r>
          </a:p>
        </p:txBody>
      </p:sp>
      <p:sp>
        <p:nvSpPr>
          <p:cNvPr id="9" name="Freeform 9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65478" y="5461372"/>
            <a:ext cx="8314444" cy="4304641"/>
          </a:xfrm>
          <a:custGeom>
            <a:avLst/>
            <a:gdLst/>
            <a:ahLst/>
            <a:cxnLst/>
            <a:rect l="l" t="t" r="r" b="b"/>
            <a:pathLst>
              <a:path w="8314444" h="4304641">
                <a:moveTo>
                  <a:pt x="0" y="0"/>
                </a:moveTo>
                <a:lnTo>
                  <a:pt x="8314445" y="0"/>
                </a:lnTo>
                <a:lnTo>
                  <a:pt x="8314445" y="4304642"/>
                </a:lnTo>
                <a:lnTo>
                  <a:pt x="0" y="430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Vstupní data a šetření I.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1945" y="8098683"/>
            <a:ext cx="5746930" cy="1040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územně</a:t>
            </a:r>
            <a:r>
              <a:rPr lang="en-US" sz="2900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0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analytické</a:t>
            </a:r>
            <a:r>
              <a:rPr lang="en-US" sz="2900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900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podklady</a:t>
            </a:r>
            <a:endParaRPr lang="en-US" sz="2900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otevřená</a:t>
            </a:r>
            <a:r>
              <a:rPr lang="en-US" sz="2900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data: </a:t>
            </a:r>
            <a:r>
              <a:rPr lang="en-US" sz="2900" u="sng" dirty="0">
                <a:solidFill>
                  <a:srgbClr val="5693A9"/>
                </a:solidFill>
                <a:latin typeface="Filson Pro 2"/>
                <a:ea typeface="Filson Pro 2"/>
                <a:cs typeface="Filson Pro 2"/>
                <a:sym typeface="Filson Pro 2"/>
                <a:hlinkClick r:id="rId4" tooltip="https://www.datakhk.cz/search?collection=Dataset&amp;tags=Kultu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datakhk.cz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1945" y="2452602"/>
            <a:ext cx="9498366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Úvodní zmapování kulturní infrastruktury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1945" y="3254803"/>
            <a:ext cx="9498366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Kulturní infrastruktura ve Strategii: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1945" y="7475195"/>
            <a:ext cx="9498366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Nastavení poskytování dat v regionu i dál: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1945" y="3882217"/>
            <a:ext cx="5424244" cy="309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kina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knihovny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muzea a galerie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vzdělávací zařízení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umělecké obory na školách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ZUŠ</a:t>
            </a:r>
          </a:p>
        </p:txBody>
      </p:sp>
      <p:sp>
        <p:nvSpPr>
          <p:cNvPr id="10" name="Freeform 10"/>
          <p:cNvSpPr/>
          <p:nvPr/>
        </p:nvSpPr>
        <p:spPr>
          <a:xfrm>
            <a:off x="981945" y="18629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Vstupní data a šetření II.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9545" y="2520877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Dotazníkové šetření mezi obcemi a kulturními aktéry s tématy: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545" y="3353916"/>
            <a:ext cx="5027008" cy="258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kultura v regionu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kulturní vybavenost obcí 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dostupnost kultury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potřeby aktérů 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podpora kultury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545" y="6892689"/>
            <a:ext cx="14717840" cy="111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Získání informací o kulturních subjektech, jejich potřebách, dostupnosti kultury, struktuře kulturních zařízení v obcích, ...</a:t>
            </a:r>
          </a:p>
        </p:txBody>
      </p:sp>
      <p:sp>
        <p:nvSpPr>
          <p:cNvPr id="7" name="Freeform 7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2780" y="5143500"/>
            <a:ext cx="8796273" cy="4255627"/>
          </a:xfrm>
          <a:custGeom>
            <a:avLst/>
            <a:gdLst/>
            <a:ahLst/>
            <a:cxnLst/>
            <a:rect l="l" t="t" r="r" b="b"/>
            <a:pathLst>
              <a:path w="8796273" h="4255627">
                <a:moveTo>
                  <a:pt x="0" y="0"/>
                </a:moveTo>
                <a:lnTo>
                  <a:pt x="8796273" y="0"/>
                </a:lnTo>
                <a:lnTo>
                  <a:pt x="8796273" y="4255627"/>
                </a:lnTo>
                <a:lnTo>
                  <a:pt x="0" y="4255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09547" y="5162899"/>
            <a:ext cx="7479271" cy="4216828"/>
          </a:xfrm>
          <a:custGeom>
            <a:avLst/>
            <a:gdLst/>
            <a:ahLst/>
            <a:cxnLst/>
            <a:rect l="l" t="t" r="r" b="b"/>
            <a:pathLst>
              <a:path w="7479271" h="4216828">
                <a:moveTo>
                  <a:pt x="0" y="0"/>
                </a:moveTo>
                <a:lnTo>
                  <a:pt x="7479271" y="0"/>
                </a:lnTo>
                <a:lnTo>
                  <a:pt x="7479271" y="4216829"/>
                </a:lnTo>
                <a:lnTo>
                  <a:pt x="0" y="4216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Vstupní data a šetření II.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545" y="2341051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Dotazníkové šetření mezi obcemi a kulturními aktéry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545" y="3202665"/>
            <a:ext cx="7990043" cy="130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Hodnocení kulturní nabídky a infrastruktury v obcích s rozšířenou působností v rámci dotazníkového šetření mezi obcemi KHK v březnu 2020.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09547" y="3277163"/>
            <a:ext cx="7990043" cy="86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Jaká kulturní, kulturně komunitní, či kulturně vzdělávací zařízení zajišťuje vaše město/obec?</a:t>
            </a:r>
          </a:p>
        </p:txBody>
      </p:sp>
      <p:sp>
        <p:nvSpPr>
          <p:cNvPr id="9" name="Freeform 9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Vstupní data a šetření III.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9545" y="2555986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Další způsoby poznávání kulturního regionu při tvorbě Strategie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5679" y="3389025"/>
            <a:ext cx="13308513" cy="204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osobní rozhovory s kulturními aktéry a zástupci veřejné správy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platformy, setkávání (fyzické i on-line) 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informace o kulturních akcích a aktivitách v území</a:t>
            </a:r>
          </a:p>
          <a:p>
            <a:pPr marL="626635" lvl="1" indent="-313317" algn="l">
              <a:lnSpc>
                <a:spcPts val="4063"/>
              </a:lnSpc>
              <a:buFont typeface="Arial"/>
              <a:buChar char="•"/>
            </a:pPr>
            <a:r>
              <a:rPr lang="en-US" sz="2902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analýza dat</a:t>
            </a:r>
          </a:p>
        </p:txBody>
      </p:sp>
      <p:sp>
        <p:nvSpPr>
          <p:cNvPr id="6" name="Freeform 6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6784" y="4135540"/>
            <a:ext cx="10146941" cy="4850461"/>
          </a:xfrm>
          <a:custGeom>
            <a:avLst/>
            <a:gdLst/>
            <a:ahLst/>
            <a:cxnLst/>
            <a:rect l="l" t="t" r="r" b="b"/>
            <a:pathLst>
              <a:path w="10146941" h="4850461">
                <a:moveTo>
                  <a:pt x="0" y="0"/>
                </a:moveTo>
                <a:lnTo>
                  <a:pt x="10146941" y="0"/>
                </a:lnTo>
                <a:lnTo>
                  <a:pt x="10146941" y="4850461"/>
                </a:lnTo>
                <a:lnTo>
                  <a:pt x="0" y="4850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Kulturní infrastruktura - stav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545" y="2075834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V současnosti: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545" y="2861248"/>
            <a:ext cx="13694477" cy="55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Rozšiřujeme spektrum sledované kulturní infrastruktury v kraji: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66700"/>
            <a:ext cx="7453316" cy="618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divadla a filharmonie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hudební kluby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kina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knihovny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kulturní domy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muzea a galerie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základní umělecké školy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umělecké obory na školách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národní kulturní památky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indikativní seznam NKP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válečné hroby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válečné hroby 1866 v majetku KHK</a:t>
            </a:r>
          </a:p>
        </p:txBody>
      </p:sp>
      <p:sp>
        <p:nvSpPr>
          <p:cNvPr id="8" name="Freeform 8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31" y="772606"/>
            <a:ext cx="1305003" cy="804454"/>
          </a:xfrm>
          <a:custGeom>
            <a:avLst/>
            <a:gdLst/>
            <a:ahLst/>
            <a:cxnLst/>
            <a:rect l="l" t="t" r="r" b="b"/>
            <a:pathLst>
              <a:path w="1305003" h="804454">
                <a:moveTo>
                  <a:pt x="0" y="0"/>
                </a:moveTo>
                <a:lnTo>
                  <a:pt x="1305003" y="0"/>
                </a:lnTo>
                <a:lnTo>
                  <a:pt x="1305003" y="804454"/>
                </a:lnTo>
                <a:lnTo>
                  <a:pt x="0" y="80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9545" y="610681"/>
            <a:ext cx="1491699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Kulturní infrastruktura - stav 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9545" y="1925872"/>
            <a:ext cx="12786726" cy="53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  <a:spcBef>
                <a:spcPct val="0"/>
              </a:spcBef>
            </a:pPr>
            <a:r>
              <a:rPr lang="en-US" sz="2987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Mapování vyžaduje širokou spolupráci 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57775"/>
            <a:ext cx="12786726" cy="53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  <a:spcBef>
                <a:spcPct val="0"/>
              </a:spcBef>
            </a:pPr>
            <a:r>
              <a:rPr lang="en-US" sz="2987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Pravidelná (roční) aktualizace informací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9545" y="2420853"/>
            <a:ext cx="15185048" cy="2398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610" lvl="1" indent="-292305" algn="l">
              <a:lnSpc>
                <a:spcPts val="3790"/>
              </a:lnSpc>
              <a:buFont typeface="Arial"/>
              <a:buChar char="•"/>
            </a:pP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poskytovateli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dat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o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kulturní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infrastruktuře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(NIPOS,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Asociace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muzei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a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galerií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Asociace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filmových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distributorů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NPÚ, MKČR,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aj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.) </a:t>
            </a:r>
          </a:p>
          <a:p>
            <a:pPr marL="584610" lvl="1" indent="-292305" algn="l">
              <a:lnSpc>
                <a:spcPts val="3790"/>
              </a:lnSpc>
              <a:buFont typeface="Arial"/>
              <a:buChar char="•"/>
            </a:pP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dalšími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odbory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KHK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na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získání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dat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jejich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zpracování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a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dalšímu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šíření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(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odbor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školství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odbor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analýz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podpory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řízení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a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kontroly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,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odbor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územního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plánování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a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stavebního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řádu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)</a:t>
            </a:r>
          </a:p>
          <a:p>
            <a:pPr marL="584610" lvl="1" indent="-292305" algn="l">
              <a:lnSpc>
                <a:spcPts val="3790"/>
              </a:lnSpc>
              <a:buFont typeface="Arial"/>
              <a:buChar char="•"/>
            </a:pP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Univerzitou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Hradec Králové –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praktické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projekty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a </a:t>
            </a:r>
            <a:r>
              <a:rPr lang="en-US" sz="2707" dirty="0" err="1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výzkumné</a:t>
            </a:r>
            <a:r>
              <a:rPr lang="en-US" sz="2707" dirty="0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r>
              <a:rPr lang="cs-CZ" sz="2707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aktivity</a:t>
            </a:r>
            <a:r>
              <a:rPr lang="en-US" sz="2707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 </a:t>
            </a:r>
            <a:endParaRPr lang="en-US" sz="2707" dirty="0">
              <a:solidFill>
                <a:srgbClr val="3E5596"/>
              </a:solidFill>
              <a:latin typeface="Filson Pro 2"/>
              <a:ea typeface="Filson Pro 2"/>
              <a:cs typeface="Filson Pro 2"/>
              <a:sym typeface="Filson Pro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5667890"/>
            <a:ext cx="12786726" cy="105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Sdílení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dat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k </a:t>
            </a: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dalšímu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využití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v </a:t>
            </a: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regionu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(</a:t>
            </a:r>
            <a:r>
              <a:rPr lang="en-US" sz="2987" u="sng" dirty="0" err="1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3" tooltip="https://www.datakhk.cz/search?tags=Kultu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otevřená</a:t>
            </a:r>
            <a:r>
              <a:rPr lang="en-US" sz="2987" u="sng" dirty="0">
                <a:solidFill>
                  <a:srgbClr val="5693A9"/>
                </a:solidFill>
                <a:latin typeface="Filson Pro 1"/>
                <a:ea typeface="Filson Pro 1"/>
                <a:cs typeface="Filson Pro 1"/>
                <a:sym typeface="Filson Pro 1"/>
                <a:hlinkClick r:id="rId3" tooltip="https://www.datakhk.cz/search?tags=Kultu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)</a:t>
            </a:r>
          </a:p>
          <a:p>
            <a:pPr algn="l">
              <a:lnSpc>
                <a:spcPts val="4183"/>
              </a:lnSpc>
              <a:spcBef>
                <a:spcPct val="0"/>
              </a:spcBef>
            </a:pP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Rozšiřování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sledovaných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  <a:r>
              <a:rPr lang="en-US" sz="2987" dirty="0" err="1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parametrů</a:t>
            </a:r>
            <a:r>
              <a:rPr lang="en-US" sz="2987" dirty="0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9545" y="6660344"/>
            <a:ext cx="15185048" cy="143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610" lvl="1" indent="-292305" algn="l">
              <a:lnSpc>
                <a:spcPts val="3790"/>
              </a:lnSpc>
              <a:buFont typeface="Arial"/>
              <a:buChar char="•"/>
            </a:pPr>
            <a:r>
              <a:rPr lang="en-US" sz="2707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dostupnost – bezbariérovost, vybavenost, kontakty, kulturní zaměření, kapacita, aj.</a:t>
            </a:r>
          </a:p>
          <a:p>
            <a:pPr marL="584610" lvl="1" indent="-292305" algn="l">
              <a:lnSpc>
                <a:spcPts val="3790"/>
              </a:lnSpc>
              <a:buFont typeface="Arial"/>
              <a:buChar char="•"/>
            </a:pPr>
            <a:r>
              <a:rPr lang="en-US" sz="2707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aktuální akcent na bezbariérovost (rozšiřování informací o dostupnosti kulturní infrastruktury ve spolupráci s Vozejkmap a SPŠ stavební v HK)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7797" y="8339283"/>
            <a:ext cx="12786726" cy="53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  <a:spcBef>
                <a:spcPct val="0"/>
              </a:spcBef>
            </a:pPr>
            <a:r>
              <a:rPr lang="en-US" sz="2987">
                <a:solidFill>
                  <a:srgbClr val="3E5596"/>
                </a:solidFill>
                <a:latin typeface="Filson Pro 1"/>
                <a:ea typeface="Filson Pro 1"/>
                <a:cs typeface="Filson Pro 1"/>
                <a:sym typeface="Filson Pro 1"/>
              </a:rPr>
              <a:t>Potenciál cestovního ruchu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9545" y="8969014"/>
            <a:ext cx="15185048" cy="95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610" lvl="1" indent="-292305" algn="l">
              <a:lnSpc>
                <a:spcPts val="3790"/>
              </a:lnSpc>
              <a:buFont typeface="Arial"/>
              <a:buChar char="•"/>
            </a:pPr>
            <a:r>
              <a:rPr lang="en-US" sz="2707">
                <a:solidFill>
                  <a:srgbClr val="3E5596"/>
                </a:solidFill>
                <a:latin typeface="Filson Pro 2"/>
                <a:ea typeface="Filson Pro 2"/>
                <a:cs typeface="Filson Pro 2"/>
                <a:sym typeface="Filson Pro 2"/>
              </a:rPr>
              <a:t>snaha o mezioborové propojení a mapování všech (kulturních) atraktivit spolu s metodikou jejich následného využití</a:t>
            </a:r>
          </a:p>
        </p:txBody>
      </p:sp>
      <p:sp>
        <p:nvSpPr>
          <p:cNvPr id="11" name="Freeform 11"/>
          <p:cNvSpPr/>
          <p:nvPr/>
        </p:nvSpPr>
        <p:spPr>
          <a:xfrm>
            <a:off x="829545" y="1710501"/>
            <a:ext cx="14770521" cy="73853"/>
          </a:xfrm>
          <a:custGeom>
            <a:avLst/>
            <a:gdLst/>
            <a:ahLst/>
            <a:cxnLst/>
            <a:rect l="l" t="t" r="r" b="b"/>
            <a:pathLst>
              <a:path w="14770521" h="73853">
                <a:moveTo>
                  <a:pt x="0" y="0"/>
                </a:moveTo>
                <a:lnTo>
                  <a:pt x="14770521" y="0"/>
                </a:lnTo>
                <a:lnTo>
                  <a:pt x="14770521" y="73852"/>
                </a:lnTo>
                <a:lnTo>
                  <a:pt x="0" y="73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9525" cap="sq">
            <a:solidFill>
              <a:srgbClr val="5693A9"/>
            </a:solidFill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776</Words>
  <Application>Microsoft Office PowerPoint</Application>
  <PresentationFormat>Vlastní</PresentationFormat>
  <Paragraphs>117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Filson Pro 1</vt:lpstr>
      <vt:lpstr>Calibri</vt:lpstr>
      <vt:lpstr>Filson Pro 2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NIPOS</dc:title>
  <dc:creator>Truncová Pavla Mgr.</dc:creator>
  <cp:lastModifiedBy>Karas Martin Ing.</cp:lastModifiedBy>
  <cp:revision>4</cp:revision>
  <dcterms:created xsi:type="dcterms:W3CDTF">2006-08-16T00:00:00Z</dcterms:created>
  <dcterms:modified xsi:type="dcterms:W3CDTF">2024-09-16T12:42:52Z</dcterms:modified>
  <dc:identifier>DAGLxI2aX-8</dc:identifier>
</cp:coreProperties>
</file>